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7772400" cy="100584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648" autoAdjust="0"/>
    <p:restoredTop sz="94660"/>
  </p:normalViewPr>
  <p:slideViewPr>
    <p:cSldViewPr snapToGrid="0">
      <p:cViewPr varScale="1">
        <p:scale>
          <a:sx n="89" d="100"/>
          <a:sy n="89" d="100"/>
        </p:scale>
        <p:origin x="177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E913454-53F4-4F00-9D81-24875673A1DE}" type="datetimeFigureOut">
              <a:rPr lang="en-US" smtClean="0"/>
              <a:t>8/22/22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F7D84-7333-48C6-8CDD-555763469CD5}" type="slidenum">
              <a:rPr lang="en-US" smtClean="0"/>
              <a:t>‹#›</a:t>
            </a:fld>
            <a:endParaRPr lang="en-US"/>
          </a:p>
        </p:txBody>
      </p:sp>
    </p:spTree>
    <p:extLst>
      <p:ext uri="{BB962C8B-B14F-4D97-AF65-F5344CB8AC3E}">
        <p14:creationId xmlns:p14="http://schemas.microsoft.com/office/powerpoint/2010/main" val="3327876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913454-53F4-4F00-9D81-24875673A1DE}" type="datetimeFigureOut">
              <a:rPr lang="en-US" smtClean="0"/>
              <a:t>8/22/22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F7D84-7333-48C6-8CDD-555763469CD5}" type="slidenum">
              <a:rPr lang="en-US" smtClean="0"/>
              <a:t>‹#›</a:t>
            </a:fld>
            <a:endParaRPr lang="en-US"/>
          </a:p>
        </p:txBody>
      </p:sp>
    </p:spTree>
    <p:extLst>
      <p:ext uri="{BB962C8B-B14F-4D97-AF65-F5344CB8AC3E}">
        <p14:creationId xmlns:p14="http://schemas.microsoft.com/office/powerpoint/2010/main" val="3157687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913454-53F4-4F00-9D81-24875673A1DE}" type="datetimeFigureOut">
              <a:rPr lang="en-US" smtClean="0"/>
              <a:t>8/22/22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F7D84-7333-48C6-8CDD-555763469CD5}" type="slidenum">
              <a:rPr lang="en-US" smtClean="0"/>
              <a:t>‹#›</a:t>
            </a:fld>
            <a:endParaRPr lang="en-US"/>
          </a:p>
        </p:txBody>
      </p:sp>
    </p:spTree>
    <p:extLst>
      <p:ext uri="{BB962C8B-B14F-4D97-AF65-F5344CB8AC3E}">
        <p14:creationId xmlns:p14="http://schemas.microsoft.com/office/powerpoint/2010/main" val="2051957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913454-53F4-4F00-9D81-24875673A1DE}" type="datetimeFigureOut">
              <a:rPr lang="en-US" smtClean="0"/>
              <a:t>8/22/22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F7D84-7333-48C6-8CDD-555763469CD5}" type="slidenum">
              <a:rPr lang="en-US" smtClean="0"/>
              <a:t>‹#›</a:t>
            </a:fld>
            <a:endParaRPr lang="en-US"/>
          </a:p>
        </p:txBody>
      </p:sp>
    </p:spTree>
    <p:extLst>
      <p:ext uri="{BB962C8B-B14F-4D97-AF65-F5344CB8AC3E}">
        <p14:creationId xmlns:p14="http://schemas.microsoft.com/office/powerpoint/2010/main" val="2538916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E913454-53F4-4F00-9D81-24875673A1DE}" type="datetimeFigureOut">
              <a:rPr lang="en-US" smtClean="0"/>
              <a:t>8/22/22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F7D84-7333-48C6-8CDD-555763469CD5}" type="slidenum">
              <a:rPr lang="en-US" smtClean="0"/>
              <a:t>‹#›</a:t>
            </a:fld>
            <a:endParaRPr lang="en-US"/>
          </a:p>
        </p:txBody>
      </p:sp>
    </p:spTree>
    <p:extLst>
      <p:ext uri="{BB962C8B-B14F-4D97-AF65-F5344CB8AC3E}">
        <p14:creationId xmlns:p14="http://schemas.microsoft.com/office/powerpoint/2010/main" val="3434052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E913454-53F4-4F00-9D81-24875673A1DE}" type="datetimeFigureOut">
              <a:rPr lang="en-US" smtClean="0"/>
              <a:t>8/22/22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BF7D84-7333-48C6-8CDD-555763469CD5}" type="slidenum">
              <a:rPr lang="en-US" smtClean="0"/>
              <a:t>‹#›</a:t>
            </a:fld>
            <a:endParaRPr lang="en-US"/>
          </a:p>
        </p:txBody>
      </p:sp>
    </p:spTree>
    <p:extLst>
      <p:ext uri="{BB962C8B-B14F-4D97-AF65-F5344CB8AC3E}">
        <p14:creationId xmlns:p14="http://schemas.microsoft.com/office/powerpoint/2010/main" val="1678959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913454-53F4-4F00-9D81-24875673A1DE}" type="datetimeFigureOut">
              <a:rPr lang="en-US" smtClean="0"/>
              <a:t>8/22/22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BF7D84-7333-48C6-8CDD-555763469CD5}" type="slidenum">
              <a:rPr lang="en-US" smtClean="0"/>
              <a:t>‹#›</a:t>
            </a:fld>
            <a:endParaRPr lang="en-US"/>
          </a:p>
        </p:txBody>
      </p:sp>
    </p:spTree>
    <p:extLst>
      <p:ext uri="{BB962C8B-B14F-4D97-AF65-F5344CB8AC3E}">
        <p14:creationId xmlns:p14="http://schemas.microsoft.com/office/powerpoint/2010/main" val="3954334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13454-53F4-4F00-9D81-24875673A1DE}" type="datetimeFigureOut">
              <a:rPr lang="en-US" smtClean="0"/>
              <a:t>8/22/22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BF7D84-7333-48C6-8CDD-555763469CD5}" type="slidenum">
              <a:rPr lang="en-US" smtClean="0"/>
              <a:t>‹#›</a:t>
            </a:fld>
            <a:endParaRPr lang="en-US"/>
          </a:p>
        </p:txBody>
      </p:sp>
    </p:spTree>
    <p:extLst>
      <p:ext uri="{BB962C8B-B14F-4D97-AF65-F5344CB8AC3E}">
        <p14:creationId xmlns:p14="http://schemas.microsoft.com/office/powerpoint/2010/main" val="3919390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913454-53F4-4F00-9D81-24875673A1DE}" type="datetimeFigureOut">
              <a:rPr lang="en-US" smtClean="0"/>
              <a:t>8/22/22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BF7D84-7333-48C6-8CDD-555763469CD5}" type="slidenum">
              <a:rPr lang="en-US" smtClean="0"/>
              <a:t>‹#›</a:t>
            </a:fld>
            <a:endParaRPr lang="en-US"/>
          </a:p>
        </p:txBody>
      </p:sp>
    </p:spTree>
    <p:extLst>
      <p:ext uri="{BB962C8B-B14F-4D97-AF65-F5344CB8AC3E}">
        <p14:creationId xmlns:p14="http://schemas.microsoft.com/office/powerpoint/2010/main" val="2095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CE913454-53F4-4F00-9D81-24875673A1DE}" type="datetimeFigureOut">
              <a:rPr lang="en-US" smtClean="0"/>
              <a:t>8/22/22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BF7D84-7333-48C6-8CDD-555763469CD5}" type="slidenum">
              <a:rPr lang="en-US" smtClean="0"/>
              <a:t>‹#›</a:t>
            </a:fld>
            <a:endParaRPr lang="en-US"/>
          </a:p>
        </p:txBody>
      </p:sp>
    </p:spTree>
    <p:extLst>
      <p:ext uri="{BB962C8B-B14F-4D97-AF65-F5344CB8AC3E}">
        <p14:creationId xmlns:p14="http://schemas.microsoft.com/office/powerpoint/2010/main" val="2218302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CE913454-53F4-4F00-9D81-24875673A1DE}" type="datetimeFigureOut">
              <a:rPr lang="en-US" smtClean="0"/>
              <a:t>8/22/22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BF7D84-7333-48C6-8CDD-555763469CD5}" type="slidenum">
              <a:rPr lang="en-US" smtClean="0"/>
              <a:t>‹#›</a:t>
            </a:fld>
            <a:endParaRPr lang="en-US"/>
          </a:p>
        </p:txBody>
      </p:sp>
    </p:spTree>
    <p:extLst>
      <p:ext uri="{BB962C8B-B14F-4D97-AF65-F5344CB8AC3E}">
        <p14:creationId xmlns:p14="http://schemas.microsoft.com/office/powerpoint/2010/main" val="52336767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CE913454-53F4-4F00-9D81-24875673A1DE}" type="datetimeFigureOut">
              <a:rPr lang="en-US" smtClean="0"/>
              <a:t>8/22/22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7FBF7D84-7333-48C6-8CDD-555763469CD5}" type="slidenum">
              <a:rPr lang="en-US" smtClean="0"/>
              <a:t>‹#›</a:t>
            </a:fld>
            <a:endParaRPr lang="en-US"/>
          </a:p>
        </p:txBody>
      </p:sp>
    </p:spTree>
    <p:extLst>
      <p:ext uri="{BB962C8B-B14F-4D97-AF65-F5344CB8AC3E}">
        <p14:creationId xmlns:p14="http://schemas.microsoft.com/office/powerpoint/2010/main" val="29465409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305185D2-B85D-48B2-99DF-4923EB9821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54274"/>
            <a:ext cx="7772400" cy="10058399"/>
          </a:xfrm>
          <a:prstGeom prst="rect">
            <a:avLst/>
          </a:prstGeom>
        </p:spPr>
      </p:pic>
      <p:pic>
        <p:nvPicPr>
          <p:cNvPr id="8" name="Picture 7">
            <a:extLst>
              <a:ext uri="{FF2B5EF4-FFF2-40B4-BE49-F238E27FC236}">
                <a16:creationId xmlns:a16="http://schemas.microsoft.com/office/drawing/2014/main" xmlns="" id="{E9B847A6-3570-4F2C-8C1B-D8255C94A9D1}"/>
              </a:ext>
            </a:extLst>
          </p:cNvPr>
          <p:cNvPicPr>
            <a:picLocks noChangeAspect="1"/>
          </p:cNvPicPr>
          <p:nvPr/>
        </p:nvPicPr>
        <p:blipFill rotWithShape="1">
          <a:blip r:embed="rId3">
            <a:extLst>
              <a:ext uri="{28A0092B-C50C-407E-A947-70E740481C1C}">
                <a14:useLocalDpi xmlns:a14="http://schemas.microsoft.com/office/drawing/2010/main" val="0"/>
              </a:ext>
            </a:extLst>
          </a:blip>
          <a:srcRect t="28187"/>
          <a:stretch/>
        </p:blipFill>
        <p:spPr>
          <a:xfrm>
            <a:off x="575800" y="333827"/>
            <a:ext cx="6620799" cy="694873"/>
          </a:xfrm>
          <a:prstGeom prst="rect">
            <a:avLst/>
          </a:prstGeom>
        </p:spPr>
      </p:pic>
      <p:sp>
        <p:nvSpPr>
          <p:cNvPr id="9" name="TextBox 8">
            <a:extLst>
              <a:ext uri="{FF2B5EF4-FFF2-40B4-BE49-F238E27FC236}">
                <a16:creationId xmlns:a16="http://schemas.microsoft.com/office/drawing/2014/main" xmlns="" id="{115A3299-E275-4B48-A3DB-FEDAED7F8D0B}"/>
              </a:ext>
            </a:extLst>
          </p:cNvPr>
          <p:cNvSpPr txBox="1"/>
          <p:nvPr/>
        </p:nvSpPr>
        <p:spPr>
          <a:xfrm>
            <a:off x="1699530" y="955139"/>
            <a:ext cx="4373338" cy="923330"/>
          </a:xfrm>
          <a:prstGeom prst="rect">
            <a:avLst/>
          </a:prstGeom>
          <a:noFill/>
        </p:spPr>
        <p:txBody>
          <a:bodyPr wrap="square" rtlCol="0">
            <a:spAutoFit/>
          </a:bodyPr>
          <a:lstStyle/>
          <a:p>
            <a:r>
              <a:rPr lang="en-US" sz="5400" dirty="0">
                <a:latin typeface="KateCelebration" panose="02000603000000000000" pitchFamily="2" charset="0"/>
                <a:ea typeface="KateCelebration" panose="02000603000000000000" pitchFamily="2" charset="0"/>
              </a:rPr>
              <a:t>to First Grade</a:t>
            </a:r>
          </a:p>
        </p:txBody>
      </p:sp>
      <p:sp>
        <p:nvSpPr>
          <p:cNvPr id="10" name="TextBox 9">
            <a:extLst>
              <a:ext uri="{FF2B5EF4-FFF2-40B4-BE49-F238E27FC236}">
                <a16:creationId xmlns:a16="http://schemas.microsoft.com/office/drawing/2014/main" xmlns="" id="{26205BE1-E19D-4C27-AD83-4DC1F606E3C7}"/>
              </a:ext>
            </a:extLst>
          </p:cNvPr>
          <p:cNvSpPr txBox="1"/>
          <p:nvPr/>
        </p:nvSpPr>
        <p:spPr>
          <a:xfrm>
            <a:off x="776286" y="2120710"/>
            <a:ext cx="6219825" cy="6370975"/>
          </a:xfrm>
          <a:prstGeom prst="rect">
            <a:avLst/>
          </a:prstGeom>
          <a:noFill/>
        </p:spPr>
        <p:txBody>
          <a:bodyPr wrap="square" rtlCol="0">
            <a:spAutoFit/>
          </a:bodyPr>
          <a:lstStyle/>
          <a:p>
            <a:pPr algn="r"/>
            <a:r>
              <a:rPr lang="en-US" sz="1200" dirty="0">
                <a:latin typeface="Happy Monkey" panose="02000500000000020004" pitchFamily="2" charset="0"/>
              </a:rPr>
              <a:t>September 6, 2022</a:t>
            </a:r>
          </a:p>
          <a:p>
            <a:endParaRPr lang="en-US" sz="1200" dirty="0">
              <a:latin typeface="Happy Monkey" panose="02000500000000020004" pitchFamily="2" charset="0"/>
            </a:endParaRPr>
          </a:p>
          <a:p>
            <a:endParaRPr lang="en-US" sz="1200" dirty="0">
              <a:latin typeface="Happy Monkey" panose="02000500000000020004" pitchFamily="2" charset="0"/>
            </a:endParaRPr>
          </a:p>
          <a:p>
            <a:r>
              <a:rPr lang="en-US" sz="1200" dirty="0">
                <a:latin typeface="Happy Monkey" panose="02000500000000020004" pitchFamily="2" charset="0"/>
              </a:rPr>
              <a:t>Dear </a:t>
            </a:r>
            <a:r>
              <a:rPr lang="en-US" sz="1200" dirty="0" smtClean="0">
                <a:latin typeface="Happy Monkey" panose="02000500000000020004" pitchFamily="2" charset="0"/>
              </a:rPr>
              <a:t>1-102 </a:t>
            </a:r>
            <a:r>
              <a:rPr lang="en-US" sz="1200" dirty="0">
                <a:latin typeface="Happy Monkey" panose="02000500000000020004" pitchFamily="2" charset="0"/>
              </a:rPr>
              <a:t>families,</a:t>
            </a:r>
          </a:p>
          <a:p>
            <a:endParaRPr lang="en-US" sz="1200" dirty="0">
              <a:latin typeface="Happy Monkey" panose="02000500000000020004" pitchFamily="2" charset="0"/>
            </a:endParaRPr>
          </a:p>
          <a:p>
            <a:r>
              <a:rPr lang="en-US" sz="1200" dirty="0">
                <a:latin typeface="Happy Monkey" panose="02000500000000020004" pitchFamily="2" charset="0"/>
              </a:rPr>
              <a:t>Welcome to first grade and the 2022-2023 school year! My name is </a:t>
            </a:r>
            <a:r>
              <a:rPr lang="en-US" sz="1200" dirty="0" smtClean="0">
                <a:latin typeface="Happy Monkey" panose="02000500000000020004" pitchFamily="2" charset="0"/>
              </a:rPr>
              <a:t>Mrs. </a:t>
            </a:r>
            <a:r>
              <a:rPr lang="en-US" sz="1200" dirty="0" err="1" smtClean="0">
                <a:latin typeface="Happy Monkey" panose="02000500000000020004" pitchFamily="2" charset="0"/>
              </a:rPr>
              <a:t>Mirabile</a:t>
            </a:r>
            <a:r>
              <a:rPr lang="en-US" sz="1200" dirty="0" smtClean="0">
                <a:latin typeface="Happy Monkey" panose="02000500000000020004" pitchFamily="2" charset="0"/>
              </a:rPr>
              <a:t> </a:t>
            </a:r>
            <a:r>
              <a:rPr lang="en-US" sz="1200" dirty="0">
                <a:latin typeface="Happy Monkey" panose="02000500000000020004" pitchFamily="2" charset="0"/>
              </a:rPr>
              <a:t>and I will be your child’s first grade teacher this year. I look forward to a fun and successful year of learning. It is important for your child to have support at home and in school in order to be a successful learner. I look forward to partnering with you to build a solid support system so that your child can reach their highest potential and have a life-long love of learning. </a:t>
            </a:r>
          </a:p>
          <a:p>
            <a:endParaRPr lang="en-US" sz="1200" dirty="0">
              <a:latin typeface="Happy Monkey" panose="02000500000000020004" pitchFamily="2" charset="0"/>
            </a:endParaRPr>
          </a:p>
          <a:p>
            <a:r>
              <a:rPr lang="en-US" sz="1200" dirty="0">
                <a:latin typeface="Happy Monkey" panose="02000500000000020004" pitchFamily="2" charset="0"/>
              </a:rPr>
              <a:t>First grade is a very special year with a strong focus on learning to read and write independently. Your child will also develop an understanding of addition and subtraction, place value, and units of measurement. Our first few weeks of school will involve activities to help us get to know each other. We will also work on learning classroom and school rules and procedures.  My goal for the year is to create a positive environment where students are enthusiastic about learning.  </a:t>
            </a:r>
          </a:p>
          <a:p>
            <a:endParaRPr lang="en-US" sz="1200" dirty="0">
              <a:latin typeface="Happy Monkey" panose="02000500000000020004" pitchFamily="2" charset="0"/>
            </a:endParaRPr>
          </a:p>
          <a:p>
            <a:r>
              <a:rPr lang="en-US" sz="1200" dirty="0">
                <a:latin typeface="Happy Monkey" panose="02000500000000020004" pitchFamily="2" charset="0"/>
              </a:rPr>
              <a:t>Each night your child will have written homework. </a:t>
            </a:r>
            <a:r>
              <a:rPr lang="en-US" sz="1200" dirty="0" smtClean="0">
                <a:latin typeface="Happy Monkey" panose="02000500000000020004" pitchFamily="2" charset="0"/>
              </a:rPr>
              <a:t>Homework </a:t>
            </a:r>
            <a:r>
              <a:rPr lang="en-US" sz="1200" dirty="0">
                <a:latin typeface="Happy Monkey" panose="02000500000000020004" pitchFamily="2" charset="0"/>
              </a:rPr>
              <a:t>is given for two purposes. It is an extension to practice the skills learned in school that day and it promotes accountability and responsibility. At the beginning of each week, I will send home the weekly homework sheet in their homework folder. </a:t>
            </a:r>
            <a:r>
              <a:rPr lang="en-US" sz="1200" b="1" dirty="0">
                <a:latin typeface="Happy Monkey" panose="02000500000000020004" pitchFamily="2" charset="0"/>
              </a:rPr>
              <a:t>Please look through your child’s homework folder on a daily basis.  </a:t>
            </a:r>
          </a:p>
          <a:p>
            <a:endParaRPr lang="en-US" sz="1200" dirty="0">
              <a:latin typeface="Happy Monkey" panose="02000500000000020004" pitchFamily="2" charset="0"/>
            </a:endParaRPr>
          </a:p>
          <a:p>
            <a:r>
              <a:rPr lang="en-US" sz="1200" dirty="0">
                <a:latin typeface="Happy Monkey" panose="02000500000000020004" pitchFamily="2" charset="0"/>
              </a:rPr>
              <a:t>Hostos is a uniform school and students are expected to wear a uniform every day. My teacher website provides information for you about uniforms, grading, PTA membership, and more. If you have any questions, please contact me on ClassDojo or send me an email. I look forward to a great year of learning! </a:t>
            </a:r>
          </a:p>
          <a:p>
            <a:endParaRPr lang="en-US" sz="1200" dirty="0">
              <a:latin typeface="Happy Monkey" panose="02000500000000020004" pitchFamily="2" charset="0"/>
            </a:endParaRPr>
          </a:p>
          <a:p>
            <a:endParaRPr lang="en-US" sz="1200" dirty="0">
              <a:latin typeface="Happy Monkey" panose="02000500000000020004" pitchFamily="2" charset="0"/>
            </a:endParaRPr>
          </a:p>
          <a:p>
            <a:r>
              <a:rPr lang="en-US" sz="1200" dirty="0">
                <a:latin typeface="Happy Monkey" panose="02000500000000020004" pitchFamily="2" charset="0"/>
              </a:rPr>
              <a:t>							         Sincerely,</a:t>
            </a:r>
          </a:p>
          <a:p>
            <a:endParaRPr lang="en-US" sz="1200" dirty="0">
              <a:latin typeface="Happy Monkey" panose="02000500000000020004" pitchFamily="2" charset="0"/>
            </a:endParaRPr>
          </a:p>
          <a:p>
            <a:endParaRPr lang="en-US" sz="1200" dirty="0">
              <a:latin typeface="Happy Monkey" panose="02000500000000020004" pitchFamily="2" charset="0"/>
            </a:endParaRPr>
          </a:p>
          <a:p>
            <a:endParaRPr lang="en-US" sz="1200" dirty="0">
              <a:latin typeface="Happy Monkey" panose="02000500000000020004" pitchFamily="2" charset="0"/>
            </a:endParaRPr>
          </a:p>
          <a:p>
            <a:endParaRPr lang="en-US" sz="1200" dirty="0">
              <a:latin typeface="Happy Monkey" panose="02000500000000020004" pitchFamily="2" charset="0"/>
            </a:endParaRPr>
          </a:p>
          <a:p>
            <a:r>
              <a:rPr lang="en-US" sz="1200" dirty="0">
                <a:latin typeface="Happy Monkey" panose="02000500000000020004" pitchFamily="2" charset="0"/>
              </a:rPr>
              <a:t>           							     </a:t>
            </a:r>
            <a:r>
              <a:rPr lang="en-US" sz="1200" dirty="0" smtClean="0">
                <a:latin typeface="Happy Monkey" panose="02000500000000020004" pitchFamily="2" charset="0"/>
              </a:rPr>
              <a:t>  Mrs. </a:t>
            </a:r>
            <a:r>
              <a:rPr lang="en-US" sz="1200" dirty="0" err="1" smtClean="0">
                <a:latin typeface="Happy Monkey" panose="02000500000000020004" pitchFamily="2" charset="0"/>
              </a:rPr>
              <a:t>Mirabile</a:t>
            </a:r>
            <a:endParaRPr lang="en-US" sz="1200" dirty="0">
              <a:latin typeface="Happy Monkey" panose="02000500000000020004" pitchFamily="2" charset="0"/>
            </a:endParaRPr>
          </a:p>
        </p:txBody>
      </p:sp>
    </p:spTree>
    <p:extLst>
      <p:ext uri="{BB962C8B-B14F-4D97-AF65-F5344CB8AC3E}">
        <p14:creationId xmlns:p14="http://schemas.microsoft.com/office/powerpoint/2010/main" val="2487723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305185D2-B85D-48B2-99DF-4923EB9821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772400" cy="10058399"/>
          </a:xfrm>
          <a:prstGeom prst="rect">
            <a:avLst/>
          </a:prstGeom>
        </p:spPr>
      </p:pic>
      <p:sp>
        <p:nvSpPr>
          <p:cNvPr id="10" name="TextBox 9">
            <a:extLst>
              <a:ext uri="{FF2B5EF4-FFF2-40B4-BE49-F238E27FC236}">
                <a16:creationId xmlns:a16="http://schemas.microsoft.com/office/drawing/2014/main" xmlns="" id="{26205BE1-E19D-4C27-AD83-4DC1F606E3C7}"/>
              </a:ext>
            </a:extLst>
          </p:cNvPr>
          <p:cNvSpPr txBox="1"/>
          <p:nvPr/>
        </p:nvSpPr>
        <p:spPr>
          <a:xfrm>
            <a:off x="575800" y="1462124"/>
            <a:ext cx="6620799" cy="6740307"/>
          </a:xfrm>
          <a:prstGeom prst="rect">
            <a:avLst/>
          </a:prstGeom>
          <a:noFill/>
        </p:spPr>
        <p:txBody>
          <a:bodyPr wrap="square" rtlCol="0">
            <a:spAutoFit/>
          </a:bodyPr>
          <a:lstStyle/>
          <a:p>
            <a:pPr algn="r"/>
            <a:r>
              <a:rPr lang="en-US" sz="1200" dirty="0" err="1">
                <a:latin typeface="Happy Monkey" panose="02000500000000020004" pitchFamily="2" charset="0"/>
              </a:rPr>
              <a:t>septiembre</a:t>
            </a:r>
            <a:r>
              <a:rPr lang="en-US" sz="1200" dirty="0">
                <a:latin typeface="Happy Monkey" panose="02000500000000020004" pitchFamily="2" charset="0"/>
              </a:rPr>
              <a:t> 6, 2022
</a:t>
            </a:r>
          </a:p>
          <a:p>
            <a:endParaRPr lang="en-US" sz="1200" dirty="0">
              <a:latin typeface="Happy Monkey" panose="02000500000000020004" pitchFamily="2" charset="0"/>
            </a:endParaRPr>
          </a:p>
          <a:p>
            <a:r>
              <a:rPr lang="en-US" sz="1200" dirty="0" err="1">
                <a:latin typeface="Happy Monkey" panose="02000500000000020004" pitchFamily="2" charset="0"/>
              </a:rPr>
              <a:t>Estimados</a:t>
            </a:r>
            <a:r>
              <a:rPr lang="en-US" sz="1200" dirty="0">
                <a:latin typeface="Happy Monkey" panose="02000500000000020004" pitchFamily="2" charset="0"/>
              </a:rPr>
              <a:t> </a:t>
            </a:r>
            <a:r>
              <a:rPr lang="en-US" sz="1200" dirty="0" smtClean="0">
                <a:latin typeface="Happy Monkey" panose="02000500000000020004" pitchFamily="2" charset="0"/>
              </a:rPr>
              <a:t>1-102 </a:t>
            </a:r>
            <a:r>
              <a:rPr lang="en-US" sz="1200" dirty="0" err="1">
                <a:latin typeface="Happy Monkey" panose="02000500000000020004" pitchFamily="2" charset="0"/>
              </a:rPr>
              <a:t>familias</a:t>
            </a:r>
            <a:r>
              <a:rPr lang="en-US" sz="1200" dirty="0">
                <a:latin typeface="Happy Monkey" panose="02000500000000020004" pitchFamily="2" charset="0"/>
              </a:rPr>
              <a:t>,
</a:t>
            </a:r>
          </a:p>
          <a:p>
            <a:r>
              <a:rPr lang="es-ES" sz="1200" dirty="0">
                <a:latin typeface="Happy Monkey" panose="02000500000000020004" pitchFamily="2" charset="0"/>
              </a:rPr>
              <a:t>¡Bienvenido a primer grado y al año escolar 2022-2023! Mi nombre </a:t>
            </a:r>
            <a:r>
              <a:rPr lang="es-ES" sz="1200" dirty="0" smtClean="0">
                <a:latin typeface="Happy Monkey" panose="02000500000000020004" pitchFamily="2" charset="0"/>
              </a:rPr>
              <a:t>es </a:t>
            </a:r>
            <a:r>
              <a:rPr lang="es-ES" sz="1200" dirty="0">
                <a:latin typeface="Happy Monkey" panose="02000500000000020004" pitchFamily="2" charset="0"/>
              </a:rPr>
              <a:t>Sra. </a:t>
            </a:r>
            <a:r>
              <a:rPr lang="es-ES" sz="1200" dirty="0" err="1" smtClean="0">
                <a:latin typeface="Happy Monkey" panose="02000500000000020004" pitchFamily="2" charset="0"/>
              </a:rPr>
              <a:t>Mirabile</a:t>
            </a:r>
            <a:r>
              <a:rPr lang="es-ES" sz="1200" dirty="0" smtClean="0">
                <a:latin typeface="Happy Monkey" panose="02000500000000020004" pitchFamily="2" charset="0"/>
              </a:rPr>
              <a:t> </a:t>
            </a:r>
            <a:r>
              <a:rPr lang="es-ES" sz="1200" dirty="0">
                <a:latin typeface="Happy Monkey" panose="02000500000000020004" pitchFamily="2" charset="0"/>
              </a:rPr>
              <a:t>y seré la maestra de primer grado de su hijo este año. Espero un año divertido y exitoso de aprendizaje. Es importante que su hijo tenga apoyo en el hogar y en la escuela para ser un aprendiz exitoso. Espero asociarme con usted para construir un sistema de apoyo sólido para que su hijo pueda alcanzar su máximo potencial y tener un amor por el aprendizaje de por vida. 
</a:t>
            </a:r>
            <a:endParaRPr lang="en-US" sz="1200" dirty="0">
              <a:latin typeface="Happy Monkey" panose="02000500000000020004" pitchFamily="2" charset="0"/>
            </a:endParaRPr>
          </a:p>
          <a:p>
            <a:r>
              <a:rPr lang="es-ES" sz="1200" dirty="0">
                <a:latin typeface="Happy Monkey" panose="02000500000000020004" pitchFamily="2" charset="0"/>
              </a:rPr>
              <a:t>El primer grado es un año muy especial con un fuerte enfoque en aprender a leer y escribir de forma independiente. Su hijo también desarrollará una comprensión de la suma y la resta, el valor de lugar y las unidades de medida. Nuestras primeras semanas de escuela incluirán actividades para ayudarnos a conocernos. También trabajaremos en el aprendizaje de las reglas y procedimientos del aula y la escuela.  Mi objetivo para el año es crear un ambiente positivo donde los estudiantes estén entusiasmados con el aprendizaje.  
</a:t>
            </a:r>
            <a:endParaRPr lang="en-US" sz="1200" dirty="0">
              <a:latin typeface="Happy Monkey" panose="02000500000000020004" pitchFamily="2" charset="0"/>
            </a:endParaRPr>
          </a:p>
          <a:p>
            <a:r>
              <a:rPr lang="es-ES" sz="1200" dirty="0">
                <a:latin typeface="Happy Monkey" panose="02000500000000020004" pitchFamily="2" charset="0"/>
              </a:rPr>
              <a:t>Cada noche su hijo tendrá tarea escrita. </a:t>
            </a:r>
            <a:r>
              <a:rPr lang="es-ES" sz="1200" dirty="0" smtClean="0">
                <a:latin typeface="Happy Monkey" panose="02000500000000020004" pitchFamily="2" charset="0"/>
              </a:rPr>
              <a:t>La </a:t>
            </a:r>
            <a:r>
              <a:rPr lang="es-ES" sz="1200" dirty="0">
                <a:latin typeface="Happy Monkey" panose="02000500000000020004" pitchFamily="2" charset="0"/>
              </a:rPr>
              <a:t>tarea se da para dos propósitos. Es una extensión para practicar las habilidades aprendidas en la escuela ese día y promueve la rendición de cuentas y la responsabilidad. Al comienzo de cada semana, enviaré a casa la hoja de tareas semanal en su carpeta de tareas. </a:t>
            </a:r>
            <a:r>
              <a:rPr lang="es-ES" sz="1200" b="1" dirty="0">
                <a:latin typeface="Happy Monkey" panose="02000500000000020004" pitchFamily="2" charset="0"/>
              </a:rPr>
              <a:t>Por favor, revise la carpeta de tareas de su hijo a diario.  </a:t>
            </a:r>
            <a:r>
              <a:rPr lang="es-ES" sz="1200" dirty="0">
                <a:latin typeface="Happy Monkey" panose="02000500000000020004" pitchFamily="2" charset="0"/>
              </a:rPr>
              <a:t>
</a:t>
            </a:r>
            <a:endParaRPr lang="en-US" sz="1200" dirty="0">
              <a:latin typeface="Happy Monkey" panose="02000500000000020004" pitchFamily="2" charset="0"/>
            </a:endParaRPr>
          </a:p>
          <a:p>
            <a:r>
              <a:rPr lang="es-ES" sz="1200" dirty="0">
                <a:latin typeface="Happy Monkey" panose="02000500000000020004" pitchFamily="2" charset="0"/>
              </a:rPr>
              <a:t>Hostos es una escuela uniforme y se espera que los estudiantes usen un uniforme todos los días. El sitio web de mi maestro le proporciona información sobre uniformes, calificaciones, membresía de la PTA y más. Si tiene alguna pregunta, póngase en contacto conmigo en </a:t>
            </a:r>
            <a:r>
              <a:rPr lang="es-ES" sz="1200" dirty="0" err="1">
                <a:latin typeface="Happy Monkey" panose="02000500000000020004" pitchFamily="2" charset="0"/>
              </a:rPr>
              <a:t>ClassDojo</a:t>
            </a:r>
            <a:r>
              <a:rPr lang="es-ES" sz="1200" dirty="0">
                <a:latin typeface="Happy Monkey" panose="02000500000000020004" pitchFamily="2" charset="0"/>
              </a:rPr>
              <a:t> o envíeme un correo electrónico. ¡Espero un gran año de aprendizaje! 
</a:t>
            </a:r>
            <a:endParaRPr lang="en-US" sz="1200" dirty="0">
              <a:latin typeface="Happy Monkey" panose="02000500000000020004" pitchFamily="2" charset="0"/>
            </a:endParaRPr>
          </a:p>
          <a:p>
            <a:endParaRPr lang="en-US" sz="1200" dirty="0">
              <a:latin typeface="Happy Monkey" panose="02000500000000020004" pitchFamily="2" charset="0"/>
            </a:endParaRPr>
          </a:p>
          <a:p>
            <a:r>
              <a:rPr lang="en-US" sz="1200" dirty="0">
                <a:latin typeface="Happy Monkey" panose="02000500000000020004" pitchFamily="2" charset="0"/>
              </a:rPr>
              <a:t>							         </a:t>
            </a:r>
            <a:r>
              <a:rPr lang="en-US" sz="1200" dirty="0" err="1">
                <a:latin typeface="Happy Monkey" panose="02000500000000020004" pitchFamily="2" charset="0"/>
              </a:rPr>
              <a:t>Sinceramente</a:t>
            </a:r>
            <a:endParaRPr lang="en-US" sz="1200" dirty="0">
              <a:latin typeface="Happy Monkey" panose="02000500000000020004" pitchFamily="2" charset="0"/>
            </a:endParaRPr>
          </a:p>
          <a:p>
            <a:endParaRPr lang="en-US" sz="1200" dirty="0">
              <a:latin typeface="Happy Monkey" panose="02000500000000020004" pitchFamily="2" charset="0"/>
            </a:endParaRPr>
          </a:p>
          <a:p>
            <a:endParaRPr lang="en-US" sz="1200" dirty="0">
              <a:latin typeface="Happy Monkey" panose="02000500000000020004" pitchFamily="2" charset="0"/>
            </a:endParaRPr>
          </a:p>
          <a:p>
            <a:endParaRPr lang="en-US" sz="1200" dirty="0">
              <a:latin typeface="Happy Monkey" panose="02000500000000020004" pitchFamily="2" charset="0"/>
            </a:endParaRPr>
          </a:p>
          <a:p>
            <a:endParaRPr lang="en-US" sz="1200" dirty="0">
              <a:latin typeface="Happy Monkey" panose="02000500000000020004" pitchFamily="2" charset="0"/>
            </a:endParaRPr>
          </a:p>
          <a:p>
            <a:r>
              <a:rPr lang="en-US" sz="1200" dirty="0">
                <a:latin typeface="Happy Monkey" panose="02000500000000020004" pitchFamily="2" charset="0"/>
              </a:rPr>
              <a:t>           							          Sra. </a:t>
            </a:r>
            <a:r>
              <a:rPr lang="en-US" sz="1200" dirty="0" err="1" smtClean="0">
                <a:latin typeface="Happy Monkey" panose="02000500000000020004" pitchFamily="2" charset="0"/>
              </a:rPr>
              <a:t>Mirabile</a:t>
            </a:r>
            <a:r>
              <a:rPr lang="en-US" sz="1200" dirty="0" smtClean="0">
                <a:latin typeface="Happy Monkey" panose="02000500000000020004" pitchFamily="2" charset="0"/>
              </a:rPr>
              <a:t> </a:t>
            </a:r>
            <a:endParaRPr lang="en-US" sz="1200" dirty="0">
              <a:latin typeface="Happy Monkey" panose="02000500000000020004" pitchFamily="2" charset="0"/>
            </a:endParaRPr>
          </a:p>
        </p:txBody>
      </p:sp>
    </p:spTree>
    <p:extLst>
      <p:ext uri="{BB962C8B-B14F-4D97-AF65-F5344CB8AC3E}">
        <p14:creationId xmlns:p14="http://schemas.microsoft.com/office/powerpoint/2010/main" val="6193666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719</TotalTime>
  <Words>107</Words>
  <Application>Microsoft Macintosh PowerPoint</Application>
  <PresentationFormat>Custom</PresentationFormat>
  <Paragraphs>35</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Happy Monkey</vt:lpstr>
      <vt:lpstr>KateCelebration</vt:lpstr>
      <vt:lpstr>Office Theme</vt:lpstr>
      <vt:lpstr>PowerPoint Presentation</vt:lpstr>
      <vt:lpstr>PowerPoint Presentation</vt:lpstr>
    </vt:vector>
  </TitlesOfParts>
  <LinksUpToDate>false</LinksUpToDate>
  <SharedDoc>false</SharedDoc>
  <HyperlinksChanged>false</HyperlinksChanged>
  <AppVersion>15.0041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MASICK, MICHELE</dc:creator>
  <cp:lastModifiedBy>NODA-MIRABILE, NATALIE</cp:lastModifiedBy>
  <cp:revision>46</cp:revision>
  <cp:lastPrinted>2021-06-24T17:31:40Z</cp:lastPrinted>
  <dcterms:created xsi:type="dcterms:W3CDTF">2021-06-24T14:40:29Z</dcterms:created>
  <dcterms:modified xsi:type="dcterms:W3CDTF">2022-08-22T19:28:55Z</dcterms:modified>
</cp:coreProperties>
</file>